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3" r:id="rId12"/>
    <p:sldId id="314" r:id="rId13"/>
    <p:sldId id="315" r:id="rId14"/>
    <p:sldId id="316" r:id="rId15"/>
    <p:sldId id="317" r:id="rId16"/>
    <p:sldId id="318" r:id="rId17"/>
    <p:sldId id="319" r:id="rId18"/>
    <p:sldId id="320" r:id="rId19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658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3789409"/>
            <a:ext cx="5637010" cy="66158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282-4BAD-4546-B4B4-096A273AC568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62AA5-51F0-493B-8C51-3C83AA4C5E5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2349218"/>
            <a:ext cx="7175351" cy="1344875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548639"/>
            <a:ext cx="6400800" cy="260604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282-4BAD-4546-B4B4-096A273AC568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62AA5-51F0-493B-8C51-3C83AA4C5E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282388"/>
            <a:ext cx="2057400" cy="3928754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548639"/>
            <a:ext cx="4829287" cy="367104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282-4BAD-4546-B4B4-096A273AC568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62AA5-51F0-493B-8C51-3C83AA4C5E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282-4BAD-4546-B4B4-096A273AC568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62AA5-51F0-493B-8C51-3C83AA4C5E5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548640"/>
            <a:ext cx="6400800" cy="26060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629486"/>
            <a:ext cx="5966666" cy="1817510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3455633"/>
            <a:ext cx="5970494" cy="626595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282-4BAD-4546-B4B4-096A273AC568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62AA5-51F0-493B-8C51-3C83AA4C5E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282-4BAD-4546-B4B4-096A273AC568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62AA5-51F0-493B-8C51-3C83AA4C5E5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548639"/>
            <a:ext cx="3346704" cy="26060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548640"/>
            <a:ext cx="3346704" cy="26060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050245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049274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282-4BAD-4546-B4B4-096A273AC568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62AA5-51F0-493B-8C51-3C83AA4C5E5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282-4BAD-4546-B4B4-096A273AC568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62AA5-51F0-493B-8C51-3C83AA4C5E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282-4BAD-4546-B4B4-096A273AC568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62AA5-51F0-493B-8C51-3C83AA4C5E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1657350"/>
            <a:ext cx="3636085" cy="943870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548640"/>
            <a:ext cx="4017085" cy="3671048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623351"/>
            <a:ext cx="3388660" cy="16046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282-4BAD-4546-B4B4-096A273AC568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62AA5-51F0-493B-8C51-3C83AA4C5E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857250"/>
            <a:ext cx="4114800" cy="234585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757864"/>
            <a:ext cx="3694114" cy="1622265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5282-4BAD-4546-B4B4-096A273AC568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62AA5-51F0-493B-8C51-3C83AA4C5E5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348316"/>
            <a:ext cx="6383538" cy="85725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29050"/>
            <a:ext cx="9144000" cy="131445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2905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826228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3279126"/>
            <a:ext cx="6512511" cy="85725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9195"/>
            <a:ext cx="6400800" cy="2606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4629150"/>
            <a:ext cx="2514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5145282-4BAD-4546-B4B4-096A273AC568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629150"/>
            <a:ext cx="335280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4629150"/>
            <a:ext cx="18288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4B62AA5-51F0-493B-8C51-3C83AA4C5E5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707654"/>
            <a:ext cx="8012234" cy="2376264"/>
          </a:xfrm>
        </p:spPr>
        <p:txBody>
          <a:bodyPr/>
          <a:lstStyle/>
          <a:p>
            <a:pPr marL="182880" indent="0">
              <a:buNone/>
            </a:pP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Налоговые органы вправе 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предъявлять в суды 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иски </a:t>
            </a:r>
            <a:b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о 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признании сделок недействительными, ликвидации 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юридического лица по основаниям, предусмотренным подпунктами 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1), 2), 3) и 4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) 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пункта 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2 статьи 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49 ГК, 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/>
            </a:r>
            <a:b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а 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также иные иски в соответствии с компетенцией и задачами, установленными 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законодательством</a:t>
            </a:r>
            <a:b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Республики 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Казахстан.</a:t>
            </a:r>
            <a:r>
              <a:rPr lang="ru-RU" sz="2000" dirty="0">
                <a:effectLst/>
                <a:latin typeface="Cambria" pitchFamily="18" charset="0"/>
                <a:ea typeface="Cambria" pitchFamily="18" charset="0"/>
              </a:rPr>
              <a:t/>
            </a:r>
            <a:br>
              <a:rPr lang="ru-RU" sz="2000" dirty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800" dirty="0" smtClean="0">
                <a:effectLst/>
                <a:latin typeface="Cambria" panose="02040503050406030204" pitchFamily="18" charset="0"/>
              </a:rPr>
              <a:t/>
            </a:r>
            <a:br>
              <a:rPr lang="ru-RU" sz="2800" dirty="0" smtClean="0">
                <a:effectLst/>
                <a:latin typeface="Cambria" panose="02040503050406030204" pitchFamily="18" charset="0"/>
              </a:rPr>
            </a:br>
            <a:endParaRPr lang="ru-RU" sz="2800" dirty="0">
              <a:latin typeface="Cambria" panose="020405030504060302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331640" y="339503"/>
            <a:ext cx="6408712" cy="1224135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2400" dirty="0" smtClean="0">
                <a:solidFill>
                  <a:srgbClr val="C00000"/>
                </a:solidFill>
                <a:effectLst/>
                <a:latin typeface="Cambria" pitchFamily="18" charset="0"/>
                <a:ea typeface="Cambria" pitchFamily="18" charset="0"/>
              </a:rPr>
              <a:t>Право налогового органа</a:t>
            </a:r>
          </a:p>
          <a:p>
            <a:pPr marL="182880" indent="0" algn="ctr">
              <a:buNone/>
            </a:pPr>
            <a:r>
              <a:rPr lang="ru-RU" sz="2400" dirty="0" smtClean="0">
                <a:solidFill>
                  <a:srgbClr val="C00000"/>
                </a:solidFill>
                <a:effectLst/>
                <a:latin typeface="Cambria" pitchFamily="18" charset="0"/>
                <a:ea typeface="Cambria" pitchFamily="18" charset="0"/>
              </a:rPr>
              <a:t>на предъявление иска о признании</a:t>
            </a:r>
          </a:p>
          <a:p>
            <a:pPr marL="182880" indent="0" algn="ctr">
              <a:buNone/>
            </a:pPr>
            <a:r>
              <a:rPr lang="ru-RU" sz="2400" dirty="0" smtClean="0">
                <a:solidFill>
                  <a:srgbClr val="C00000"/>
                </a:solidFill>
                <a:effectLst/>
                <a:latin typeface="Cambria" pitchFamily="18" charset="0"/>
                <a:ea typeface="Cambria" pitchFamily="18" charset="0"/>
              </a:rPr>
              <a:t>сделок недействительными</a:t>
            </a:r>
            <a:endParaRPr lang="ru-RU" sz="28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31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957424"/>
            <a:ext cx="8012234" cy="2376264"/>
          </a:xfrm>
        </p:spPr>
        <p:txBody>
          <a:bodyPr/>
          <a:lstStyle/>
          <a:p>
            <a:pPr marL="182880" indent="0">
              <a:buNone/>
            </a:pP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Плательщик налога на добавленную стоимость обязан при совершении оборота по  реализации товаров, работ, услуг выписать получателю указанных товаров, работ, услуг счет-фактуру, если иное не установлено Налоговым  кодексом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.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/>
            </a:r>
            <a:br>
              <a:rPr lang="ru-RU" sz="2200" dirty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                                  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(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пункт 1 статьи 412 Налогового кодекса)</a:t>
            </a:r>
            <a:br>
              <a:rPr lang="ru-RU" sz="2200" dirty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800" dirty="0" smtClean="0">
                <a:effectLst/>
                <a:latin typeface="Cambria" panose="02040503050406030204" pitchFamily="18" charset="0"/>
              </a:rPr>
              <a:t/>
            </a:r>
            <a:br>
              <a:rPr lang="ru-RU" sz="2800" dirty="0" smtClean="0">
                <a:effectLst/>
                <a:latin typeface="Cambria" panose="02040503050406030204" pitchFamily="18" charset="0"/>
              </a:rPr>
            </a:br>
            <a:endParaRPr lang="ru-RU" sz="2800" dirty="0">
              <a:latin typeface="Cambria" panose="020405030504060302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331640" y="339503"/>
            <a:ext cx="6408712" cy="612067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kk-KZ" sz="2400" dirty="0">
                <a:solidFill>
                  <a:srgbClr val="C00000"/>
                </a:solidFill>
                <a:effectLst/>
                <a:latin typeface="Cambria" pitchFamily="18" charset="0"/>
                <a:ea typeface="Cambria" pitchFamily="18" charset="0"/>
              </a:rPr>
              <a:t>Счет -фактура </a:t>
            </a:r>
            <a:endParaRPr lang="ru-RU" sz="2400" dirty="0">
              <a:solidFill>
                <a:srgbClr val="C00000"/>
              </a:solidFill>
              <a:effectLst/>
              <a:latin typeface="Cambria" pitchFamily="18" charset="0"/>
              <a:ea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79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059582"/>
            <a:ext cx="8012234" cy="2376264"/>
          </a:xfrm>
        </p:spPr>
        <p:txBody>
          <a:bodyPr/>
          <a:lstStyle/>
          <a:p>
            <a:pPr marL="182880" indent="0">
              <a:buNone/>
            </a:pP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Счет-фактура выписывается поставщиком и, соответственно, подписывается его уполномоченным лицом.</a:t>
            </a:r>
            <a:br>
              <a:rPr lang="ru-RU" sz="2200" dirty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Счет-фактура может являться одним из доказательств совершения сделки, но не самой сделкой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.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/>
            </a:r>
            <a:br>
              <a:rPr lang="ru-RU" sz="2200" dirty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800" dirty="0" smtClean="0">
                <a:effectLst/>
                <a:latin typeface="Cambria" panose="02040503050406030204" pitchFamily="18" charset="0"/>
              </a:rPr>
              <a:t/>
            </a:r>
            <a:br>
              <a:rPr lang="ru-RU" sz="2800" dirty="0" smtClean="0">
                <a:effectLst/>
                <a:latin typeface="Cambria" panose="02040503050406030204" pitchFamily="18" charset="0"/>
              </a:rPr>
            </a:br>
            <a:endParaRPr lang="ru-RU" sz="2800" dirty="0">
              <a:latin typeface="Cambria" panose="020405030504060302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331640" y="339503"/>
            <a:ext cx="6408712" cy="612067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kk-KZ" sz="2400" dirty="0">
                <a:solidFill>
                  <a:srgbClr val="C00000"/>
                </a:solidFill>
                <a:effectLst/>
                <a:latin typeface="Cambria" pitchFamily="18" charset="0"/>
                <a:ea typeface="Cambria" pitchFamily="18" charset="0"/>
              </a:rPr>
              <a:t>Счет -фактура </a:t>
            </a:r>
            <a:endParaRPr lang="ru-RU" sz="2400" dirty="0">
              <a:solidFill>
                <a:srgbClr val="C00000"/>
              </a:solidFill>
              <a:effectLst/>
              <a:latin typeface="Cambria" pitchFamily="18" charset="0"/>
              <a:ea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80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059582"/>
            <a:ext cx="8012234" cy="2376264"/>
          </a:xfrm>
        </p:spPr>
        <p:txBody>
          <a:bodyPr/>
          <a:lstStyle/>
          <a:p>
            <a:pPr marL="182880" indent="0">
              <a:buNone/>
            </a:pP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Сделками признаются действия граждан и юридических лиц, направленные на установление, изменение 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или прекращение гражданских прав и обязанностей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.</a:t>
            </a:r>
            <a:b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					              статья 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147 ГК</a:t>
            </a: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r>
              <a:rPr lang="ru-RU" sz="2800" dirty="0" smtClean="0">
                <a:effectLst/>
                <a:latin typeface="Cambria" panose="02040503050406030204" pitchFamily="18" charset="0"/>
              </a:rPr>
              <a:t/>
            </a:r>
            <a:br>
              <a:rPr lang="ru-RU" sz="2800" dirty="0" smtClean="0">
                <a:effectLst/>
                <a:latin typeface="Cambria" panose="02040503050406030204" pitchFamily="18" charset="0"/>
              </a:rPr>
            </a:br>
            <a:endParaRPr lang="ru-RU" sz="28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3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059582"/>
            <a:ext cx="8012234" cy="2376264"/>
          </a:xfrm>
        </p:spPr>
        <p:txBody>
          <a:bodyPr/>
          <a:lstStyle/>
          <a:p>
            <a:pPr marL="182880" indent="0">
              <a:buNone/>
            </a:pP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Недействительна сделка, содержание которой </a:t>
            </a:r>
            <a:b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не соответствует требованиям законодательства, </a:t>
            </a:r>
            <a:b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а также совершенная с целью заведомо противной 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основам 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правопорядка или 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нравственности. </a:t>
            </a:r>
            <a:br>
              <a:rPr lang="ru-RU" sz="2200" dirty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                                                                        пункт 1 статьи 158 ГК</a:t>
            </a: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r>
              <a:rPr lang="ru-RU" sz="2800" dirty="0" smtClean="0">
                <a:effectLst/>
                <a:latin typeface="Cambria" panose="02040503050406030204" pitchFamily="18" charset="0"/>
              </a:rPr>
              <a:t/>
            </a:r>
            <a:br>
              <a:rPr lang="ru-RU" sz="2800" dirty="0" smtClean="0">
                <a:effectLst/>
                <a:latin typeface="Cambria" panose="02040503050406030204" pitchFamily="18" charset="0"/>
              </a:rPr>
            </a:br>
            <a:endParaRPr lang="ru-RU" sz="28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20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957424"/>
            <a:ext cx="8012234" cy="2376264"/>
          </a:xfrm>
        </p:spPr>
        <p:txBody>
          <a:bodyPr/>
          <a:lstStyle/>
          <a:p>
            <a:pPr marL="182880" indent="0">
              <a:buNone/>
            </a:pP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В случае 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если один из участников сделки совершил ее 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/>
            </a:r>
            <a:b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с 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намерением уклониться от исполнения обязательства или от ответственности перед третьим лицом 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/>
            </a:r>
            <a:b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либо 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государством, а другой участник сделки знал или должен был знать об этом намерении, 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заинтересованное 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лицо (государство) 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вправе 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требовать признания сделки недействительной.</a:t>
            </a:r>
            <a:br>
              <a:rPr lang="ru-RU" sz="2200" dirty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                                                                       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пункт 3 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статьи 158 ГК</a:t>
            </a: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r>
              <a:rPr lang="ru-RU" sz="2800" dirty="0" smtClean="0">
                <a:effectLst/>
                <a:latin typeface="Cambria" panose="02040503050406030204" pitchFamily="18" charset="0"/>
              </a:rPr>
              <a:t/>
            </a:r>
            <a:br>
              <a:rPr lang="ru-RU" sz="2800" dirty="0" smtClean="0">
                <a:effectLst/>
                <a:latin typeface="Cambria" panose="02040503050406030204" pitchFamily="18" charset="0"/>
              </a:rPr>
            </a:br>
            <a:endParaRPr lang="ru-RU" sz="28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69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9502"/>
            <a:ext cx="8012234" cy="2376264"/>
          </a:xfrm>
        </p:spPr>
        <p:txBody>
          <a:bodyPr/>
          <a:lstStyle/>
          <a:p>
            <a:pPr marL="182880" indent="0">
              <a:buNone/>
            </a:pPr>
            <a:r>
              <a:rPr lang="kk-KZ" sz="2000" dirty="0">
                <a:effectLst/>
                <a:latin typeface="Cambria" pitchFamily="18" charset="0"/>
                <a:ea typeface="Cambria" pitchFamily="18" charset="0"/>
              </a:rPr>
              <a:t>В соответствии с </a:t>
            </a:r>
            <a:r>
              <a:rPr lang="ru-RU" sz="2000" dirty="0">
                <a:effectLst/>
                <a:latin typeface="Cambria" pitchFamily="18" charset="0"/>
                <a:ea typeface="Cambria" pitchFamily="18" charset="0"/>
              </a:rPr>
              <a:t>подпунктом 1) пункта 1 статьи </a:t>
            </a:r>
            <a:r>
              <a:rPr lang="ru-RU" sz="2000" dirty="0" smtClean="0">
                <a:effectLst/>
                <a:latin typeface="Cambria" pitchFamily="18" charset="0"/>
                <a:ea typeface="Cambria" pitchFamily="18" charset="0"/>
              </a:rPr>
              <a:t>400 Налогового </a:t>
            </a:r>
            <a:r>
              <a:rPr lang="ru-RU" sz="2000" dirty="0">
                <a:effectLst/>
                <a:latin typeface="Cambria" pitchFamily="18" charset="0"/>
                <a:ea typeface="Cambria" pitchFamily="18" charset="0"/>
              </a:rPr>
              <a:t>кодекса получатель товаров вправе уменьшить размер НДС, подлежащий уплате, на ту сумму, которую внес в бюджет его поставщик (отнести в зачет</a:t>
            </a:r>
            <a:r>
              <a:rPr lang="ru-RU" sz="2000" dirty="0" smtClean="0">
                <a:effectLst/>
                <a:latin typeface="Cambria" pitchFamily="18" charset="0"/>
                <a:ea typeface="Cambria" pitchFamily="18" charset="0"/>
              </a:rPr>
              <a:t>).</a:t>
            </a:r>
            <a:br>
              <a:rPr lang="ru-RU" sz="2000" dirty="0" smtClean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000" dirty="0" smtClean="0">
                <a:effectLst/>
                <a:latin typeface="Cambria" pitchFamily="18" charset="0"/>
                <a:ea typeface="Cambria" pitchFamily="18" charset="0"/>
              </a:rPr>
              <a:t>Следовательно, обязательным условием для отнесения </a:t>
            </a:r>
            <a:r>
              <a:rPr lang="ru-RU" sz="2000" dirty="0">
                <a:effectLst/>
                <a:latin typeface="Cambria" pitchFamily="18" charset="0"/>
                <a:ea typeface="Cambria" pitchFamily="18" charset="0"/>
              </a:rPr>
              <a:t>покупателем в зачет </a:t>
            </a:r>
            <a:r>
              <a:rPr lang="ru-RU" sz="2000" dirty="0" smtClean="0">
                <a:effectLst/>
                <a:latin typeface="Cambria" pitchFamily="18" charset="0"/>
                <a:ea typeface="Cambria" pitchFamily="18" charset="0"/>
              </a:rPr>
              <a:t>по НДС </a:t>
            </a:r>
            <a:r>
              <a:rPr lang="ru-RU" sz="2000" dirty="0">
                <a:effectLst/>
                <a:latin typeface="Cambria" pitchFamily="18" charset="0"/>
                <a:ea typeface="Cambria" pitchFamily="18" charset="0"/>
              </a:rPr>
              <a:t>является уплата этой суммы в бюджет поставщиком, то есть действительное поступление налога в бюджет. Это исключает правомерность отнесения покупателями в зачет по НДС сумм по сделкам с указанными поставщиками. </a:t>
            </a:r>
            <a:r>
              <a:rPr lang="ru-RU" sz="2000" dirty="0" smtClean="0">
                <a:effectLst/>
                <a:latin typeface="Cambria" pitchFamily="18" charset="0"/>
                <a:ea typeface="Cambria" pitchFamily="18" charset="0"/>
              </a:rPr>
              <a:t/>
            </a:r>
            <a:br>
              <a:rPr lang="ru-RU" sz="2000" dirty="0" smtClean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000" dirty="0" smtClean="0">
                <a:effectLst/>
                <a:latin typeface="Cambria" pitchFamily="18" charset="0"/>
                <a:ea typeface="Cambria" pitchFamily="18" charset="0"/>
              </a:rPr>
              <a:t>На </a:t>
            </a:r>
            <a:r>
              <a:rPr lang="ru-RU" sz="2000" dirty="0">
                <a:effectLst/>
                <a:latin typeface="Cambria" pitchFamily="18" charset="0"/>
                <a:ea typeface="Cambria" pitchFamily="18" charset="0"/>
              </a:rPr>
              <a:t>вычеты налогоплательщик вправе отнести фактически произведенные расходы при наличии документов, подтверждающих такие расходы, связанные с его </a:t>
            </a:r>
            <a:r>
              <a:rPr lang="ru-RU" sz="2000" dirty="0" smtClean="0">
                <a:effectLst/>
                <a:latin typeface="Cambria" pitchFamily="18" charset="0"/>
                <a:ea typeface="Cambria" pitchFamily="18" charset="0"/>
              </a:rPr>
              <a:t>деятельностью</a:t>
            </a:r>
            <a:r>
              <a:rPr lang="ru-RU" sz="2000" dirty="0">
                <a:effectLst/>
                <a:latin typeface="Cambria" pitchFamily="18" charset="0"/>
                <a:ea typeface="Cambria" pitchFamily="18" charset="0"/>
              </a:rPr>
              <a:t>, направленной на получение дохода.</a:t>
            </a:r>
            <a:br>
              <a:rPr lang="ru-RU" sz="2000" dirty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000" dirty="0" smtClean="0">
                <a:effectLst/>
                <a:latin typeface="Cambria" pitchFamily="18" charset="0"/>
                <a:ea typeface="Cambria" pitchFamily="18" charset="0"/>
              </a:rPr>
              <a:t>			 (</a:t>
            </a:r>
            <a:r>
              <a:rPr lang="ru-RU" sz="2000" dirty="0">
                <a:effectLst/>
                <a:latin typeface="Cambria" pitchFamily="18" charset="0"/>
                <a:ea typeface="Cambria" pitchFamily="18" charset="0"/>
              </a:rPr>
              <a:t>пункт 3 статьи 242 Налогового кодекса</a:t>
            </a:r>
            <a:r>
              <a:rPr lang="ru-RU" sz="2000" dirty="0" smtClean="0">
                <a:effectLst/>
                <a:latin typeface="Cambria" pitchFamily="18" charset="0"/>
                <a:ea typeface="Cambria" pitchFamily="18" charset="0"/>
              </a:rPr>
              <a:t>)</a:t>
            </a:r>
            <a:r>
              <a:rPr lang="ru-RU" sz="1800" dirty="0">
                <a:effectLst/>
                <a:latin typeface="Cambria" pitchFamily="18" charset="0"/>
                <a:ea typeface="Cambria" pitchFamily="18" charset="0"/>
              </a:rPr>
              <a:t/>
            </a:r>
            <a:br>
              <a:rPr lang="ru-RU" sz="1800" dirty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r>
              <a:rPr lang="ru-RU" sz="2800" dirty="0" smtClean="0">
                <a:effectLst/>
                <a:latin typeface="Cambria" panose="02040503050406030204" pitchFamily="18" charset="0"/>
              </a:rPr>
              <a:t/>
            </a:r>
            <a:br>
              <a:rPr lang="ru-RU" sz="2800" dirty="0" smtClean="0">
                <a:effectLst/>
                <a:latin typeface="Cambria" panose="02040503050406030204" pitchFamily="18" charset="0"/>
              </a:rPr>
            </a:br>
            <a:endParaRPr lang="ru-RU" sz="28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59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9879" y="1203598"/>
            <a:ext cx="8012234" cy="1584176"/>
          </a:xfrm>
        </p:spPr>
        <p:txBody>
          <a:bodyPr/>
          <a:lstStyle/>
          <a:p>
            <a:pPr marL="182880" indent="0">
              <a:buNone/>
            </a:pP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Н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алогоплательщик 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обязан подтвердить 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/>
            </a:r>
            <a:b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приобретение  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товаров, услуг  на заявленную сумму именно у обозначенного им в налоговой отчетности контрагента.</a:t>
            </a:r>
            <a:br>
              <a:rPr lang="ru-RU" sz="2200" dirty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/>
            </a:r>
            <a:br>
              <a:rPr lang="ru-RU" sz="2200" dirty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800" dirty="0" smtClean="0">
                <a:effectLst/>
                <a:latin typeface="Cambria" panose="02040503050406030204" pitchFamily="18" charset="0"/>
              </a:rPr>
              <a:t/>
            </a:r>
            <a:br>
              <a:rPr lang="ru-RU" sz="2800" dirty="0" smtClean="0">
                <a:effectLst/>
                <a:latin typeface="Cambria" panose="02040503050406030204" pitchFamily="18" charset="0"/>
              </a:rPr>
            </a:br>
            <a:endParaRPr lang="ru-RU" sz="2800" dirty="0">
              <a:latin typeface="Cambria" panose="020405030504060302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331640" y="339503"/>
            <a:ext cx="6408712" cy="612067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2400" dirty="0">
                <a:solidFill>
                  <a:srgbClr val="C00000"/>
                </a:solidFill>
                <a:effectLst/>
                <a:latin typeface="Cambria" pitchFamily="18" charset="0"/>
                <a:ea typeface="Cambria" pitchFamily="18" charset="0"/>
              </a:rPr>
              <a:t>Важно</a:t>
            </a:r>
          </a:p>
        </p:txBody>
      </p:sp>
    </p:spTree>
    <p:extLst>
      <p:ext uri="{BB962C8B-B14F-4D97-AF65-F5344CB8AC3E}">
        <p14:creationId xmlns:p14="http://schemas.microsoft.com/office/powerpoint/2010/main" val="322392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9879" y="1203598"/>
            <a:ext cx="8012234" cy="1584176"/>
          </a:xfrm>
        </p:spPr>
        <p:txBody>
          <a:bodyPr/>
          <a:lstStyle/>
          <a:p>
            <a:pPr marL="182880" indent="0">
              <a:buNone/>
            </a:pP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Первичный бухгалтерский документ, отвечающий требованиям достоверности, на котором основывается налоговый 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учет </a:t>
            </a:r>
            <a:r>
              <a:rPr lang="ru-RU" sz="2000" i="1" dirty="0" smtClean="0">
                <a:effectLst/>
                <a:latin typeface="Cambria" pitchFamily="18" charset="0"/>
                <a:ea typeface="Cambria" pitchFamily="18" charset="0"/>
              </a:rPr>
              <a:t>(</a:t>
            </a:r>
            <a:r>
              <a:rPr lang="kk-KZ" sz="2000" i="1" dirty="0" smtClean="0">
                <a:effectLst/>
                <a:latin typeface="Cambria" pitchFamily="18" charset="0"/>
                <a:ea typeface="Cambria" pitchFamily="18" charset="0"/>
              </a:rPr>
              <a:t>подпункт </a:t>
            </a:r>
            <a:r>
              <a:rPr lang="ru-RU" sz="2000" i="1" dirty="0" smtClean="0">
                <a:effectLst/>
                <a:latin typeface="Cambria" pitchFamily="18" charset="0"/>
                <a:ea typeface="Cambria" pitchFamily="18" charset="0"/>
              </a:rPr>
              <a:t>1 статьи 1 Закона о бухгалтерском учете, </a:t>
            </a:r>
            <a:r>
              <a:rPr lang="ru-RU" sz="2000" i="1" dirty="0">
                <a:effectLst/>
                <a:latin typeface="Cambria" pitchFamily="18" charset="0"/>
                <a:ea typeface="Cambria" pitchFamily="18" charset="0"/>
              </a:rPr>
              <a:t>п</a:t>
            </a:r>
            <a:r>
              <a:rPr lang="kk-KZ" sz="2000" i="1" dirty="0">
                <a:effectLst/>
                <a:latin typeface="Cambria" pitchFamily="18" charset="0"/>
                <a:ea typeface="Cambria" pitchFamily="18" charset="0"/>
              </a:rPr>
              <a:t>ункт </a:t>
            </a:r>
            <a:r>
              <a:rPr lang="ru-RU" sz="2000" i="1" dirty="0">
                <a:effectLst/>
                <a:latin typeface="Cambria" pitchFamily="18" charset="0"/>
                <a:ea typeface="Cambria" pitchFamily="18" charset="0"/>
              </a:rPr>
              <a:t>3 статьи 190 </a:t>
            </a:r>
            <a:r>
              <a:rPr lang="kk-KZ" sz="2000" i="1" dirty="0">
                <a:effectLst/>
                <a:latin typeface="Cambria" pitchFamily="18" charset="0"/>
                <a:ea typeface="Cambria" pitchFamily="18" charset="0"/>
              </a:rPr>
              <a:t>Налогового кодекса</a:t>
            </a:r>
            <a:r>
              <a:rPr lang="ru-RU" sz="2000" i="1" dirty="0" smtClean="0">
                <a:effectLst/>
                <a:latin typeface="Cambria" pitchFamily="18" charset="0"/>
                <a:ea typeface="Cambria" pitchFamily="18" charset="0"/>
              </a:rPr>
              <a:t>).</a:t>
            </a:r>
            <a:r>
              <a:rPr lang="ru-RU" sz="2000" i="1" dirty="0">
                <a:effectLst/>
                <a:latin typeface="Cambria" pitchFamily="18" charset="0"/>
                <a:ea typeface="Cambria" pitchFamily="18" charset="0"/>
              </a:rPr>
              <a:t> 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/>
            </a:r>
            <a:b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Право 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отнесения расходов на вычеты и НДС в зачет возникает только при доказанности фактического совершения финансово-хозяйственных операций и наличия у контрагентов трудовых и материальных ресурсов, необходимых для поставки товара, услуг, работ.</a:t>
            </a: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/>
            </a:r>
            <a:br>
              <a:rPr lang="ru-RU" sz="2200" dirty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/>
            </a:r>
            <a:br>
              <a:rPr lang="ru-RU" sz="2200" dirty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800" dirty="0" smtClean="0">
                <a:effectLst/>
                <a:latin typeface="Cambria" panose="02040503050406030204" pitchFamily="18" charset="0"/>
              </a:rPr>
              <a:t/>
            </a:r>
            <a:br>
              <a:rPr lang="ru-RU" sz="2800" dirty="0" smtClean="0">
                <a:effectLst/>
                <a:latin typeface="Cambria" panose="02040503050406030204" pitchFamily="18" charset="0"/>
              </a:rPr>
            </a:br>
            <a:endParaRPr lang="ru-RU" sz="2800" dirty="0">
              <a:latin typeface="Cambria" panose="020405030504060302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331640" y="339503"/>
            <a:ext cx="6408712" cy="612067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2400" dirty="0">
                <a:solidFill>
                  <a:srgbClr val="C00000"/>
                </a:solidFill>
                <a:effectLst/>
                <a:latin typeface="Cambria" pitchFamily="18" charset="0"/>
                <a:ea typeface="Cambria" pitchFamily="18" charset="0"/>
              </a:rPr>
              <a:t>Документальное свидетельство факта совершения операций</a:t>
            </a:r>
          </a:p>
        </p:txBody>
      </p:sp>
    </p:spTree>
    <p:extLst>
      <p:ext uri="{BB962C8B-B14F-4D97-AF65-F5344CB8AC3E}">
        <p14:creationId xmlns:p14="http://schemas.microsoft.com/office/powerpoint/2010/main" val="124856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9879" y="1851670"/>
            <a:ext cx="8012234" cy="1584176"/>
          </a:xfrm>
        </p:spPr>
        <p:txBody>
          <a:bodyPr/>
          <a:lstStyle/>
          <a:p>
            <a:pPr marL="182880" indent="0">
              <a:buNone/>
            </a:pP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- определить предмет сделки;</a:t>
            </a:r>
            <a:br>
              <a:rPr lang="ru-RU" sz="2200" dirty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- характер оказываемых услуг;</a:t>
            </a:r>
            <a:br>
              <a:rPr lang="ru-RU" sz="2200" dirty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- иные обстоятельства. </a:t>
            </a: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/>
            </a:r>
            <a:br>
              <a:rPr lang="ru-RU" sz="2200" dirty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/>
            </a:r>
            <a:br>
              <a:rPr lang="ru-RU" sz="2200" dirty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800" dirty="0" smtClean="0">
                <a:effectLst/>
                <a:latin typeface="Cambria" panose="02040503050406030204" pitchFamily="18" charset="0"/>
              </a:rPr>
              <a:t/>
            </a:r>
            <a:br>
              <a:rPr lang="ru-RU" sz="2800" dirty="0" smtClean="0">
                <a:effectLst/>
                <a:latin typeface="Cambria" panose="02040503050406030204" pitchFamily="18" charset="0"/>
              </a:rPr>
            </a:br>
            <a:endParaRPr lang="ru-RU" sz="2800" dirty="0">
              <a:latin typeface="Cambria" panose="020405030504060302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331640" y="339503"/>
            <a:ext cx="6408712" cy="612067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2400" dirty="0">
                <a:solidFill>
                  <a:srgbClr val="C00000"/>
                </a:solidFill>
                <a:effectLst/>
                <a:latin typeface="Cambria" pitchFamily="18" charset="0"/>
                <a:ea typeface="Cambria" pitchFamily="18" charset="0"/>
              </a:rPr>
              <a:t>Что следует учитывать </a:t>
            </a:r>
            <a:endParaRPr lang="ru-RU" sz="2400" dirty="0" smtClean="0">
              <a:solidFill>
                <a:srgbClr val="C00000"/>
              </a:solidFill>
              <a:effectLst/>
              <a:latin typeface="Cambria" pitchFamily="18" charset="0"/>
              <a:ea typeface="Cambria" pitchFamily="18" charset="0"/>
            </a:endParaRPr>
          </a:p>
          <a:p>
            <a:pPr marL="182880" indent="0" algn="ctr">
              <a:buNone/>
            </a:pPr>
            <a:r>
              <a:rPr lang="ru-RU" sz="2400" dirty="0" smtClean="0">
                <a:solidFill>
                  <a:srgbClr val="C00000"/>
                </a:solidFill>
                <a:effectLst/>
                <a:latin typeface="Cambria" pitchFamily="18" charset="0"/>
                <a:ea typeface="Cambria" pitchFamily="18" charset="0"/>
              </a:rPr>
              <a:t>при </a:t>
            </a:r>
            <a:r>
              <a:rPr lang="ru-RU" sz="2400" dirty="0">
                <a:solidFill>
                  <a:srgbClr val="C00000"/>
                </a:solidFill>
                <a:effectLst/>
                <a:latin typeface="Cambria" pitchFamily="18" charset="0"/>
                <a:ea typeface="Cambria" pitchFamily="18" charset="0"/>
              </a:rPr>
              <a:t>рассмотрении иска о признании сделки недействительной </a:t>
            </a:r>
          </a:p>
        </p:txBody>
      </p:sp>
    </p:spTree>
    <p:extLst>
      <p:ext uri="{BB962C8B-B14F-4D97-AF65-F5344CB8AC3E}">
        <p14:creationId xmlns:p14="http://schemas.microsoft.com/office/powerpoint/2010/main" val="345004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9879" y="1059582"/>
            <a:ext cx="8012234" cy="3024336"/>
          </a:xfrm>
        </p:spPr>
        <p:txBody>
          <a:bodyPr/>
          <a:lstStyle/>
          <a:p>
            <a:pPr marL="182880" indent="0">
              <a:buNone/>
            </a:pP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С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 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1 января 2014 года было предусмотрено 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/>
            </a:r>
            <a:b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подпунктом 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12) 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пункта 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1 статьи 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19 Кодекса Республики 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Казахстан 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от 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10 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декабря 2008 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года № 99-IV «О налогах и других обязательных платежах в бюджет» 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/>
            </a:r>
            <a:b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000" dirty="0" smtClean="0">
                <a:effectLst/>
                <a:latin typeface="Cambria" pitchFamily="18" charset="0"/>
                <a:ea typeface="Cambria" pitchFamily="18" charset="0"/>
              </a:rPr>
              <a:t>(далее </a:t>
            </a:r>
            <a:r>
              <a:rPr lang="ru-RU" sz="2000" dirty="0">
                <a:effectLst/>
                <a:latin typeface="Cambria" pitchFamily="18" charset="0"/>
                <a:ea typeface="Cambria" pitchFamily="18" charset="0"/>
              </a:rPr>
              <a:t>– Налоговый кодекс</a:t>
            </a:r>
            <a:r>
              <a:rPr lang="ru-RU" sz="2000" dirty="0" smtClean="0">
                <a:effectLst/>
                <a:latin typeface="Cambria" pitchFamily="18" charset="0"/>
                <a:ea typeface="Cambria" pitchFamily="18" charset="0"/>
              </a:rPr>
              <a:t>).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/>
            </a:r>
            <a:b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С 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1 января 2018 года в соответствии с подпунктом 10) пункта 1 статьи 19 Налогового кодекса 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/>
            </a:r>
            <a:b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от 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25 декабря 2017 года.</a:t>
            </a: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r>
              <a:rPr lang="ru-RU" sz="2000" dirty="0">
                <a:effectLst/>
                <a:latin typeface="Cambria" pitchFamily="18" charset="0"/>
                <a:ea typeface="Cambria" pitchFamily="18" charset="0"/>
              </a:rPr>
              <a:t/>
            </a:r>
            <a:br>
              <a:rPr lang="ru-RU" sz="2000" dirty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800" dirty="0" smtClean="0">
                <a:effectLst/>
                <a:latin typeface="Cambria" panose="02040503050406030204" pitchFamily="18" charset="0"/>
              </a:rPr>
              <a:t/>
            </a:r>
            <a:br>
              <a:rPr lang="ru-RU" sz="2800" dirty="0" smtClean="0">
                <a:effectLst/>
                <a:latin typeface="Cambria" panose="02040503050406030204" pitchFamily="18" charset="0"/>
              </a:rPr>
            </a:br>
            <a:endParaRPr lang="ru-RU" sz="2800" dirty="0">
              <a:latin typeface="Cambria" panose="020405030504060302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331640" y="339503"/>
            <a:ext cx="6408712" cy="612067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2400" dirty="0">
                <a:solidFill>
                  <a:srgbClr val="C00000"/>
                </a:solidFill>
                <a:effectLst/>
                <a:latin typeface="Cambria" pitchFamily="18" charset="0"/>
                <a:ea typeface="Cambria" pitchFamily="18" charset="0"/>
              </a:rPr>
              <a:t>Нормативное обоснование</a:t>
            </a:r>
          </a:p>
        </p:txBody>
      </p:sp>
    </p:spTree>
    <p:extLst>
      <p:ext uri="{BB962C8B-B14F-4D97-AF65-F5344CB8AC3E}">
        <p14:creationId xmlns:p14="http://schemas.microsoft.com/office/powerpoint/2010/main" val="155356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419622"/>
            <a:ext cx="8012234" cy="1800200"/>
          </a:xfrm>
        </p:spPr>
        <p:txBody>
          <a:bodyPr/>
          <a:lstStyle/>
          <a:p>
            <a:pPr marL="182880" indent="0">
              <a:buNone/>
            </a:pP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- исключения 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из вычетов расходов по сделке при исчислении корпоративного подоходного налога;</a:t>
            </a:r>
            <a:br>
              <a:rPr lang="ru-RU" sz="2200" dirty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- исключения 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из зачета суммы налога на добавленную стоимость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.</a:t>
            </a:r>
            <a:r>
              <a:rPr lang="ru-RU" sz="2800" dirty="0" smtClean="0">
                <a:effectLst/>
                <a:latin typeface="Cambria" panose="02040503050406030204" pitchFamily="18" charset="0"/>
              </a:rPr>
              <a:t/>
            </a:r>
            <a:br>
              <a:rPr lang="ru-RU" sz="2800" dirty="0" smtClean="0">
                <a:effectLst/>
                <a:latin typeface="Cambria" panose="02040503050406030204" pitchFamily="18" charset="0"/>
              </a:rPr>
            </a:br>
            <a:endParaRPr lang="ru-RU" sz="2800" dirty="0">
              <a:latin typeface="Cambria" panose="020405030504060302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331640" y="339503"/>
            <a:ext cx="6408712" cy="1008111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2400" dirty="0">
                <a:solidFill>
                  <a:srgbClr val="C00000"/>
                </a:solidFill>
                <a:effectLst/>
                <a:latin typeface="Cambria" pitchFamily="18" charset="0"/>
                <a:ea typeface="Cambria" pitchFamily="18" charset="0"/>
              </a:rPr>
              <a:t>Последствия   признания  </a:t>
            </a:r>
            <a:r>
              <a:rPr lang="ru-RU" sz="2400" dirty="0" smtClean="0">
                <a:solidFill>
                  <a:srgbClr val="C00000"/>
                </a:solidFill>
                <a:effectLst/>
                <a:latin typeface="Cambria" pitchFamily="18" charset="0"/>
                <a:ea typeface="Cambria" pitchFamily="18" charset="0"/>
              </a:rPr>
              <a:t>сделки  </a:t>
            </a:r>
            <a:r>
              <a:rPr lang="ru-RU" sz="2400" dirty="0">
                <a:solidFill>
                  <a:srgbClr val="C00000"/>
                </a:solidFill>
                <a:effectLst/>
                <a:latin typeface="Cambria" pitchFamily="18" charset="0"/>
                <a:ea typeface="Cambria" pitchFamily="18" charset="0"/>
              </a:rPr>
              <a:t>недействительной</a:t>
            </a:r>
          </a:p>
        </p:txBody>
      </p:sp>
    </p:spTree>
    <p:extLst>
      <p:ext uri="{BB962C8B-B14F-4D97-AF65-F5344CB8AC3E}">
        <p14:creationId xmlns:p14="http://schemas.microsoft.com/office/powerpoint/2010/main" val="287057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9879" y="1059582"/>
            <a:ext cx="8012234" cy="2376264"/>
          </a:xfrm>
        </p:spPr>
        <p:txBody>
          <a:bodyPr/>
          <a:lstStyle/>
          <a:p>
            <a:pPr marL="182880" indent="0">
              <a:buNone/>
            </a:pP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Право налогового органа на иск о признании сделки недействительной может реализовываться, поскольку оно направлено на выполнение задач налоговых органов, определенных статьей 18 Налогового кодекса, а именно обеспечению поступлений в бюджет налогов и 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сборов.</a:t>
            </a: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r>
              <a:rPr lang="ru-RU" sz="2000" dirty="0">
                <a:effectLst/>
                <a:latin typeface="Cambria" pitchFamily="18" charset="0"/>
                <a:ea typeface="Cambria" pitchFamily="18" charset="0"/>
              </a:rPr>
              <a:t/>
            </a:r>
            <a:br>
              <a:rPr lang="ru-RU" sz="2000" dirty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800" dirty="0" smtClean="0">
                <a:effectLst/>
                <a:latin typeface="Cambria" panose="02040503050406030204" pitchFamily="18" charset="0"/>
              </a:rPr>
              <a:t/>
            </a:r>
            <a:br>
              <a:rPr lang="ru-RU" sz="2800" dirty="0" smtClean="0">
                <a:effectLst/>
                <a:latin typeface="Cambria" panose="02040503050406030204" pitchFamily="18" charset="0"/>
              </a:rPr>
            </a:br>
            <a:endParaRPr lang="ru-RU" sz="2800" dirty="0">
              <a:latin typeface="Cambria" panose="020405030504060302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331640" y="339503"/>
            <a:ext cx="6408712" cy="612067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2400" dirty="0">
                <a:solidFill>
                  <a:srgbClr val="C00000"/>
                </a:solidFill>
                <a:effectLst/>
                <a:latin typeface="Cambria" pitchFamily="18" charset="0"/>
                <a:ea typeface="Cambria" pitchFamily="18" charset="0"/>
              </a:rPr>
              <a:t>Важно</a:t>
            </a:r>
          </a:p>
        </p:txBody>
      </p:sp>
    </p:spTree>
    <p:extLst>
      <p:ext uri="{BB962C8B-B14F-4D97-AF65-F5344CB8AC3E}">
        <p14:creationId xmlns:p14="http://schemas.microsoft.com/office/powerpoint/2010/main" val="287057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707654"/>
            <a:ext cx="8012234" cy="2376264"/>
          </a:xfrm>
        </p:spPr>
        <p:txBody>
          <a:bodyPr/>
          <a:lstStyle/>
          <a:p>
            <a:pPr marL="182880" indent="0">
              <a:buNone/>
            </a:pPr>
            <a:r>
              <a:rPr lang="ru-RU" sz="2100" dirty="0">
                <a:effectLst/>
                <a:latin typeface="Cambria" pitchFamily="18" charset="0"/>
                <a:ea typeface="Cambria" pitchFamily="18" charset="0"/>
              </a:rPr>
              <a:t>1) нарушение налогоплательщиком налоговой обязанности, выразившееся в уплате меньшей суммы денежных платежей в бюджет; </a:t>
            </a:r>
            <a:br>
              <a:rPr lang="ru-RU" sz="2100" dirty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100" dirty="0">
                <a:effectLst/>
                <a:latin typeface="Cambria" pitchFamily="18" charset="0"/>
                <a:ea typeface="Cambria" pitchFamily="18" charset="0"/>
              </a:rPr>
              <a:t>2) совершения налогового нарушения в результате участия в гражданско-правовом обязательстве; </a:t>
            </a:r>
            <a:br>
              <a:rPr lang="ru-RU" sz="2100" dirty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100" dirty="0">
                <a:effectLst/>
                <a:latin typeface="Cambria" pitchFamily="18" charset="0"/>
                <a:ea typeface="Cambria" pitchFamily="18" charset="0"/>
              </a:rPr>
              <a:t>3) наличие причинно-следственной связи между </a:t>
            </a:r>
            <a:r>
              <a:rPr lang="ru-RU" sz="2100" dirty="0" err="1">
                <a:effectLst/>
                <a:latin typeface="Cambria" pitchFamily="18" charset="0"/>
                <a:ea typeface="Cambria" pitchFamily="18" charset="0"/>
              </a:rPr>
              <a:t>частно</a:t>
            </a:r>
            <a:r>
              <a:rPr lang="ru-RU" sz="2100" dirty="0">
                <a:effectLst/>
                <a:latin typeface="Cambria" pitchFamily="18" charset="0"/>
                <a:ea typeface="Cambria" pitchFamily="18" charset="0"/>
              </a:rPr>
              <a:t>-правовым действием и наступившим негативным публично-правовым последствием от первых двух фактов.</a:t>
            </a:r>
            <a:r>
              <a:rPr lang="ru-RU" sz="2000" dirty="0">
                <a:effectLst/>
                <a:latin typeface="Cambria" pitchFamily="18" charset="0"/>
                <a:ea typeface="Cambria" pitchFamily="18" charset="0"/>
              </a:rPr>
              <a:t/>
            </a:r>
            <a:br>
              <a:rPr lang="ru-RU" sz="2000" dirty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000" dirty="0">
                <a:effectLst/>
                <a:latin typeface="Cambria" pitchFamily="18" charset="0"/>
                <a:ea typeface="Cambria" pitchFamily="18" charset="0"/>
              </a:rPr>
              <a:t/>
            </a:r>
            <a:br>
              <a:rPr lang="ru-RU" sz="2000" dirty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800" dirty="0" smtClean="0">
                <a:effectLst/>
                <a:latin typeface="Cambria" panose="02040503050406030204" pitchFamily="18" charset="0"/>
              </a:rPr>
              <a:t/>
            </a:r>
            <a:br>
              <a:rPr lang="ru-RU" sz="2800" dirty="0" smtClean="0">
                <a:effectLst/>
                <a:latin typeface="Cambria" panose="02040503050406030204" pitchFamily="18" charset="0"/>
              </a:rPr>
            </a:br>
            <a:endParaRPr lang="ru-RU" sz="2800" dirty="0">
              <a:latin typeface="Cambria" panose="020405030504060302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331640" y="339503"/>
            <a:ext cx="6408712" cy="1224135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2400" dirty="0">
                <a:solidFill>
                  <a:srgbClr val="C00000"/>
                </a:solidFill>
                <a:effectLst/>
                <a:latin typeface="Cambria" pitchFamily="18" charset="0"/>
                <a:ea typeface="Cambria" pitchFamily="18" charset="0"/>
              </a:rPr>
              <a:t>Действия налогового органа </a:t>
            </a:r>
            <a:endParaRPr lang="ru-RU" sz="2400" dirty="0" smtClean="0">
              <a:solidFill>
                <a:srgbClr val="C00000"/>
              </a:solidFill>
              <a:effectLst/>
              <a:latin typeface="Cambria" pitchFamily="18" charset="0"/>
              <a:ea typeface="Cambria" pitchFamily="18" charset="0"/>
            </a:endParaRPr>
          </a:p>
          <a:p>
            <a:pPr marL="182880" indent="0" algn="ctr">
              <a:buNone/>
            </a:pPr>
            <a:r>
              <a:rPr lang="ru-RU" sz="2400" dirty="0" smtClean="0">
                <a:solidFill>
                  <a:srgbClr val="C00000"/>
                </a:solidFill>
                <a:effectLst/>
                <a:latin typeface="Cambria" pitchFamily="18" charset="0"/>
                <a:ea typeface="Cambria" pitchFamily="18" charset="0"/>
              </a:rPr>
              <a:t>до </a:t>
            </a:r>
            <a:r>
              <a:rPr lang="ru-RU" sz="2400" dirty="0">
                <a:solidFill>
                  <a:srgbClr val="C00000"/>
                </a:solidFill>
                <a:effectLst/>
                <a:latin typeface="Cambria" pitchFamily="18" charset="0"/>
                <a:ea typeface="Cambria" pitchFamily="18" charset="0"/>
              </a:rPr>
              <a:t>предъявления иска -</a:t>
            </a:r>
          </a:p>
          <a:p>
            <a:pPr marL="182880" indent="0" algn="ctr">
              <a:buNone/>
            </a:pPr>
            <a:r>
              <a:rPr lang="ru-RU" sz="2400" dirty="0">
                <a:solidFill>
                  <a:srgbClr val="C00000"/>
                </a:solidFill>
                <a:effectLst/>
                <a:latin typeface="Cambria" pitchFamily="18" charset="0"/>
                <a:ea typeface="Cambria" pitchFamily="18" charset="0"/>
              </a:rPr>
              <a:t>Установление следующих фактов: </a:t>
            </a:r>
          </a:p>
        </p:txBody>
      </p:sp>
    </p:spTree>
    <p:extLst>
      <p:ext uri="{BB962C8B-B14F-4D97-AF65-F5344CB8AC3E}">
        <p14:creationId xmlns:p14="http://schemas.microsoft.com/office/powerpoint/2010/main" val="287057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275606"/>
            <a:ext cx="8012234" cy="1584176"/>
          </a:xfrm>
        </p:spPr>
        <p:txBody>
          <a:bodyPr/>
          <a:lstStyle/>
          <a:p>
            <a:pPr marL="182880" indent="0">
              <a:buNone/>
            </a:pP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Налоговый орган обязан 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привести доказательства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, 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свидетельствующие о фактическом 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неисполнении 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обязательств сторонами сделки и 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отсутствии объективной возможности их исполнения. </a:t>
            </a:r>
            <a:br>
              <a:rPr lang="ru-RU" sz="2200" dirty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800" dirty="0" smtClean="0">
                <a:effectLst/>
                <a:latin typeface="Cambria" panose="02040503050406030204" pitchFamily="18" charset="0"/>
              </a:rPr>
              <a:t/>
            </a:r>
            <a:br>
              <a:rPr lang="ru-RU" sz="2800" dirty="0" smtClean="0">
                <a:effectLst/>
                <a:latin typeface="Cambria" panose="02040503050406030204" pitchFamily="18" charset="0"/>
              </a:rPr>
            </a:br>
            <a:endParaRPr lang="ru-RU" sz="2800" dirty="0">
              <a:latin typeface="Cambria" panose="020405030504060302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331640" y="339503"/>
            <a:ext cx="6408712" cy="720079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2400" dirty="0" smtClean="0">
                <a:solidFill>
                  <a:srgbClr val="C00000"/>
                </a:solidFill>
                <a:effectLst/>
                <a:latin typeface="Cambria" pitchFamily="18" charset="0"/>
                <a:ea typeface="Cambria" pitchFamily="18" charset="0"/>
              </a:rPr>
              <a:t>Сбор и представление доказательств</a:t>
            </a:r>
            <a:endParaRPr lang="ru-RU" sz="2400" dirty="0">
              <a:solidFill>
                <a:srgbClr val="C00000"/>
              </a:solidFill>
              <a:effectLst/>
              <a:latin typeface="Cambria" pitchFamily="18" charset="0"/>
              <a:ea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57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018828"/>
            <a:ext cx="8012234" cy="2376264"/>
          </a:xfrm>
        </p:spPr>
        <p:txBody>
          <a:bodyPr/>
          <a:lstStyle/>
          <a:p>
            <a:pPr marL="182880" indent="0">
              <a:buNone/>
            </a:pP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Сбор 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доказательств осуществляется 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налоговым органом в соответствии 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с компетенцией, в рамках 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налогового администрирования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, в том 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числе посредством налогового 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контроля (в форме налоговой проверки и иных 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формах государственного 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контроля), предшествующих подаче в суд иска о признании сделки недействительной.</a:t>
            </a: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r>
              <a:rPr lang="ru-RU" sz="2000" dirty="0">
                <a:effectLst/>
                <a:latin typeface="Cambria" pitchFamily="18" charset="0"/>
                <a:ea typeface="Cambria" pitchFamily="18" charset="0"/>
              </a:rPr>
              <a:t/>
            </a:r>
            <a:br>
              <a:rPr lang="ru-RU" sz="2000" dirty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000" dirty="0">
                <a:effectLst/>
                <a:latin typeface="Cambria" pitchFamily="18" charset="0"/>
                <a:ea typeface="Cambria" pitchFamily="18" charset="0"/>
              </a:rPr>
              <a:t/>
            </a:r>
            <a:br>
              <a:rPr lang="ru-RU" sz="2000" dirty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800" dirty="0" smtClean="0">
                <a:effectLst/>
                <a:latin typeface="Cambria" panose="02040503050406030204" pitchFamily="18" charset="0"/>
              </a:rPr>
              <a:t/>
            </a:r>
            <a:br>
              <a:rPr lang="ru-RU" sz="2800" dirty="0" smtClean="0">
                <a:effectLst/>
                <a:latin typeface="Cambria" panose="02040503050406030204" pitchFamily="18" charset="0"/>
              </a:rPr>
            </a:br>
            <a:endParaRPr lang="ru-RU" sz="2800" dirty="0">
              <a:latin typeface="Cambria" panose="020405030504060302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331640" y="339503"/>
            <a:ext cx="6408712" cy="648071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2400" dirty="0">
                <a:solidFill>
                  <a:srgbClr val="C00000"/>
                </a:solidFill>
                <a:effectLst/>
                <a:latin typeface="Cambria" pitchFamily="18" charset="0"/>
                <a:ea typeface="Cambria" pitchFamily="18" charset="0"/>
              </a:rPr>
              <a:t>Инструменты сбора доказательств</a:t>
            </a:r>
          </a:p>
        </p:txBody>
      </p:sp>
    </p:spTree>
    <p:extLst>
      <p:ext uri="{BB962C8B-B14F-4D97-AF65-F5344CB8AC3E}">
        <p14:creationId xmlns:p14="http://schemas.microsoft.com/office/powerpoint/2010/main" val="88879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9879" y="952860"/>
            <a:ext cx="8012234" cy="3240360"/>
          </a:xfrm>
        </p:spPr>
        <p:txBody>
          <a:bodyPr/>
          <a:lstStyle/>
          <a:p>
            <a:pPr marL="182880" indent="0">
              <a:buNone/>
            </a:pP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Основанием для удовлетворения 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иска о признании сделки недействительной является установление судом следующих обстоятельств:</a:t>
            </a:r>
            <a:b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1) основной целью оспариваемой сделки является неуплата или неполная уплата налогов;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/>
            </a:r>
            <a:br>
              <a:rPr lang="ru-RU" sz="2200" dirty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2) обязательство по сделке не исполнено самим контрагентом или 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лицом, 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которому обязательство </a:t>
            </a:r>
            <a:b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по исполнению сделки передано по договору или закону.</a:t>
            </a:r>
            <a:r>
              <a:rPr lang="ru-RU" sz="2000" dirty="0">
                <a:effectLst/>
                <a:latin typeface="Cambria" pitchFamily="18" charset="0"/>
                <a:ea typeface="Cambria" pitchFamily="18" charset="0"/>
              </a:rPr>
              <a:t/>
            </a:r>
            <a:br>
              <a:rPr lang="ru-RU" sz="2000" dirty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1800" dirty="0" smtClean="0">
                <a:effectLst/>
                <a:latin typeface="Cambria" pitchFamily="18" charset="0"/>
                <a:ea typeface="Cambria" pitchFamily="18" charset="0"/>
              </a:rPr>
              <a:t> </a:t>
            </a:r>
            <a:r>
              <a:rPr lang="ru-RU" sz="1800" dirty="0">
                <a:effectLst/>
              </a:rPr>
              <a:t/>
            </a:r>
            <a:br>
              <a:rPr lang="ru-RU" sz="1800" dirty="0">
                <a:effectLst/>
              </a:rPr>
            </a:br>
            <a:r>
              <a:rPr lang="ru-RU" sz="1800" dirty="0" smtClean="0">
                <a:effectLst/>
                <a:latin typeface="Cambria" panose="02040503050406030204" pitchFamily="18" charset="0"/>
              </a:rPr>
              <a:t/>
            </a:r>
            <a:br>
              <a:rPr lang="ru-RU" sz="1800" dirty="0" smtClean="0">
                <a:effectLst/>
                <a:latin typeface="Cambria" panose="02040503050406030204" pitchFamily="18" charset="0"/>
              </a:rPr>
            </a:br>
            <a:endParaRPr lang="ru-RU" sz="1800" dirty="0">
              <a:latin typeface="Cambria" panose="020405030504060302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331640" y="339503"/>
            <a:ext cx="6408712" cy="612067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2400" dirty="0">
                <a:solidFill>
                  <a:srgbClr val="C00000"/>
                </a:solidFill>
                <a:effectLst/>
                <a:latin typeface="Cambria" pitchFamily="18" charset="0"/>
                <a:ea typeface="Cambria" pitchFamily="18" charset="0"/>
              </a:rPr>
              <a:t>Основания для удовлетворения иска</a:t>
            </a:r>
          </a:p>
        </p:txBody>
      </p:sp>
    </p:spTree>
    <p:extLst>
      <p:ext uri="{BB962C8B-B14F-4D97-AF65-F5344CB8AC3E}">
        <p14:creationId xmlns:p14="http://schemas.microsoft.com/office/powerpoint/2010/main" val="88879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944352"/>
            <a:ext cx="8012234" cy="2376264"/>
          </a:xfrm>
        </p:spPr>
        <p:txBody>
          <a:bodyPr/>
          <a:lstStyle/>
          <a:p>
            <a:pPr marL="182880" indent="0">
              <a:buNone/>
            </a:pP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Из положений пункта 1 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статьи 8 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Налогового кодекса следует, что добросовестность 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осуществления налогоплательщиком действия 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(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бездействия) </a:t>
            </a:r>
            <a:b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по 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исполнению 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им 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налогового 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обязательства  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предполагается. </a:t>
            </a:r>
            <a:br>
              <a:rPr lang="ru-RU" sz="2200" dirty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При  рассмотрении исков  о признании сделок  недействительными, судам, 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в  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качестве 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доказательств  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совершенных сделок, следует  учитывать  реализованное   налогоплательщиком  право  получения 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информации о 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контрагентах 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на  </a:t>
            </a:r>
            <a:r>
              <a:rPr lang="ru-RU" sz="2200" dirty="0">
                <a:effectLst/>
                <a:latin typeface="Cambria" pitchFamily="18" charset="0"/>
                <a:ea typeface="Cambria" pitchFamily="18" charset="0"/>
              </a:rPr>
              <a:t>предмет  благонадежности  и добросовестности</a:t>
            </a:r>
            <a:r>
              <a:rPr lang="ru-RU" sz="2200" dirty="0" smtClean="0">
                <a:effectLst/>
                <a:latin typeface="Cambria" pitchFamily="18" charset="0"/>
                <a:ea typeface="Cambria" pitchFamily="18" charset="0"/>
              </a:rPr>
              <a:t>.</a:t>
            </a:r>
            <a:r>
              <a:rPr lang="ru-RU" sz="2000" dirty="0">
                <a:effectLst/>
                <a:latin typeface="Cambria" pitchFamily="18" charset="0"/>
                <a:ea typeface="Cambria" pitchFamily="18" charset="0"/>
              </a:rPr>
              <a:t/>
            </a:r>
            <a:br>
              <a:rPr lang="ru-RU" sz="2000" dirty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000" dirty="0">
                <a:effectLst/>
                <a:latin typeface="Cambria" pitchFamily="18" charset="0"/>
                <a:ea typeface="Cambria" pitchFamily="18" charset="0"/>
              </a:rPr>
              <a:t/>
            </a:r>
            <a:br>
              <a:rPr lang="ru-RU" sz="2000" dirty="0">
                <a:effectLst/>
                <a:latin typeface="Cambria" pitchFamily="18" charset="0"/>
                <a:ea typeface="Cambria" pitchFamily="18" charset="0"/>
              </a:rPr>
            </a:br>
            <a:r>
              <a:rPr lang="ru-RU" sz="2800" dirty="0" smtClean="0">
                <a:effectLst/>
                <a:latin typeface="Cambria" panose="02040503050406030204" pitchFamily="18" charset="0"/>
              </a:rPr>
              <a:t/>
            </a:r>
            <a:br>
              <a:rPr lang="ru-RU" sz="2800" dirty="0" smtClean="0">
                <a:effectLst/>
                <a:latin typeface="Cambria" panose="02040503050406030204" pitchFamily="18" charset="0"/>
              </a:rPr>
            </a:br>
            <a:endParaRPr lang="ru-RU" sz="2800" dirty="0">
              <a:latin typeface="Cambria" panose="020405030504060302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331640" y="339503"/>
            <a:ext cx="6408712" cy="612067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ru-RU" sz="2400" dirty="0">
                <a:solidFill>
                  <a:srgbClr val="C00000"/>
                </a:solidFill>
                <a:effectLst/>
                <a:latin typeface="Cambria" pitchFamily="18" charset="0"/>
                <a:ea typeface="Cambria" pitchFamily="18" charset="0"/>
              </a:rPr>
              <a:t>Основания для удовлетворения иска</a:t>
            </a:r>
          </a:p>
        </p:txBody>
      </p:sp>
    </p:spTree>
    <p:extLst>
      <p:ext uri="{BB962C8B-B14F-4D97-AF65-F5344CB8AC3E}">
        <p14:creationId xmlns:p14="http://schemas.microsoft.com/office/powerpoint/2010/main" val="88879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692</TotalTime>
  <Words>395</Words>
  <Application>Microsoft Office PowerPoint</Application>
  <PresentationFormat>Экран (16:9)</PresentationFormat>
  <Paragraphs>37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Cambria</vt:lpstr>
      <vt:lpstr>Georgia</vt:lpstr>
      <vt:lpstr>Trebuchet MS</vt:lpstr>
      <vt:lpstr>Воздушный поток</vt:lpstr>
      <vt:lpstr>Налоговые органы вправе предъявлять в суды иски  о признании сделок недействительными, ликвидации юридического лица по основаниям, предусмотренным подпунктами 1), 2), 3) и 4) пункта 2 статьи 49 ГК,  а также иные иски в соответствии с компетенцией и задачами, установленными законодательством Республики Казахстан.  </vt:lpstr>
      <vt:lpstr>С 1 января 2014 года было предусмотрено  подпунктом 12) пункта 1 статьи 19 Кодекса Республики Казахстан от 10 декабря 2008 года № 99-IV «О налогах и других обязательных платежах в бюджет»  (далее – Налоговый кодекс). С 1 января 2018 года в соответствии с подпунктом 10) пункта 1 статьи 19 Налогового кодекса  от 25 декабря 2017 года.   </vt:lpstr>
      <vt:lpstr>- исключения из вычетов расходов по сделке при исчислении корпоративного подоходного налога; - исключения из зачета суммы налога на добавленную стоимость. </vt:lpstr>
      <vt:lpstr>Право налогового органа на иск о признании сделки недействительной может реализовываться, поскольку оно направлено на выполнение задач налоговых органов, определенных статьей 18 Налогового кодекса, а именно обеспечению поступлений в бюджет налогов и сборов.   </vt:lpstr>
      <vt:lpstr>1) нарушение налогоплательщиком налоговой обязанности, выразившееся в уплате меньшей суммы денежных платежей в бюджет;  2) совершения налогового нарушения в результате участия в гражданско-правовом обязательстве;  3) наличие причинно-следственной связи между частно-правовым действием и наступившим негативным публично-правовым последствием от первых двух фактов.   </vt:lpstr>
      <vt:lpstr>Налоговый орган обязан привести доказательства, свидетельствующие о фактическом неисполнении обязательств сторонами сделки и отсутствии объективной возможности их исполнения.   </vt:lpstr>
      <vt:lpstr>Сбор доказательств осуществляется налоговым органом в соответствии с компетенцией, в рамках налогового администрирования, в том числе посредством налогового контроля (в форме налоговой проверки и иных формах государственного контроля), предшествующих подаче в суд иска о признании сделки недействительной.    </vt:lpstr>
      <vt:lpstr>Основанием для удовлетворения иска о признании сделки недействительной является установление судом следующих обстоятельств: 1) основной целью оспариваемой сделки является неуплата или неполная уплата налогов; 2) обязательство по сделке не исполнено самим контрагентом или лицом, которому обязательство  по исполнению сделки передано по договору или закону.    </vt:lpstr>
      <vt:lpstr>Из положений пункта 1 статьи 8 Налогового кодекса следует, что добросовестность осуществления налогоплательщиком действия (бездействия)  по исполнению им налогового обязательства  предполагается.  При  рассмотрении исков  о признании сделок  недействительными, судам, в  качестве доказательств  совершенных сделок, следует  учитывать  реализованное   налогоплательщиком  право  получения информации о контрагентах на  предмет  благонадежности  и добросовестности.   </vt:lpstr>
      <vt:lpstr>Плательщик налога на добавленную стоимость обязан при совершении оборота по  реализации товаров, работ, услуг выписать получателю указанных товаров, работ, услуг счет-фактуру, если иное не установлено Налоговым  кодексом.                                   (пункт 1 статьи 412 Налогового кодекса)  </vt:lpstr>
      <vt:lpstr>Счет-фактура выписывается поставщиком и, соответственно, подписывается его уполномоченным лицом. Счет-фактура может являться одним из доказательств совершения сделки, но не самой сделкой.  </vt:lpstr>
      <vt:lpstr>Сделками признаются действия граждан и юридических лиц, направленные на установление, изменение или прекращение гражданских прав и обязанностей.                    статья 147 ГК  </vt:lpstr>
      <vt:lpstr>Недействительна сделка, содержание которой  не соответствует требованиям законодательства,  а также совершенная с целью заведомо противной основам правопорядка или нравственности.                                                                          пункт 1 статьи 158 ГК   </vt:lpstr>
      <vt:lpstr>В случае если один из участников сделки совершил ее  с намерением уклониться от исполнения обязательства или от ответственности перед третьим лицом  либо государством, а другой участник сделки знал или должен был знать об этом намерении, заинтересованное лицо (государство) вправе требовать признания сделки недействительной.                                                                        пункт 3 статьи 158 ГК    </vt:lpstr>
      <vt:lpstr>В соответствии с подпунктом 1) пункта 1 статьи 400 Налогового кодекса получатель товаров вправе уменьшить размер НДС, подлежащий уплате, на ту сумму, которую внес в бюджет его поставщик (отнести в зачет). Следовательно, обязательным условием для отнесения покупателем в зачет по НДС является уплата этой суммы в бюджет поставщиком, то есть действительное поступление налога в бюджет. Это исключает правомерность отнесения покупателями в зачет по НДС сумм по сделкам с указанными поставщиками.  На вычеты налогоплательщик вправе отнести фактически произведенные расходы при наличии документов, подтверждающих такие расходы, связанные с его деятельностью, направленной на получение дохода.     (пункт 3 статьи 242 Налогового кодекса)     </vt:lpstr>
      <vt:lpstr>Налогоплательщик обязан подтвердить  приобретение  товаров, услуг  на заявленную сумму именно у обозначенного им в налоговой отчетности контрагента.   </vt:lpstr>
      <vt:lpstr>Первичный бухгалтерский документ, отвечающий требованиям достоверности, на котором основывается налоговый учет (подпункт 1 статьи 1 Закона о бухгалтерском учете, пункт 3 статьи 190 Налогового кодекса).  Право отнесения расходов на вычеты и НДС в зачет возникает только при доказанности фактического совершения финансово-хозяйственных операций и наличия у контрагентов трудовых и материальных ресурсов, необходимых для поставки товара, услуг, работ.    </vt:lpstr>
      <vt:lpstr>- определить предмет сделки; - характер оказываемых услуг; - иные обстоятельства.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ПРОБЛЕМЫ  ПРИ РАССМОТРЕНИИ ЖАЛОБ  НА ДЕЙСТВИЯ СУДЕЙ И ПУТИ ИХ РЕШЕНИЯ</dc:title>
  <dc:creator>КУРМАНТАЕВА ЛАУРА СЕРИКОВНА</dc:creator>
  <cp:lastModifiedBy>Hewlett-Packard Company</cp:lastModifiedBy>
  <cp:revision>179</cp:revision>
  <cp:lastPrinted>2018-04-03T14:32:37Z</cp:lastPrinted>
  <dcterms:created xsi:type="dcterms:W3CDTF">2018-04-02T15:24:12Z</dcterms:created>
  <dcterms:modified xsi:type="dcterms:W3CDTF">2023-09-07T02:48:11Z</dcterms:modified>
</cp:coreProperties>
</file>